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9" r:id="rId4"/>
    <p:sldId id="262" r:id="rId5"/>
    <p:sldId id="263" r:id="rId6"/>
    <p:sldId id="264" r:id="rId7"/>
    <p:sldId id="265" r:id="rId8"/>
    <p:sldId id="267" r:id="rId9"/>
    <p:sldId id="268" r:id="rId10"/>
    <p:sldId id="269" r:id="rId11"/>
    <p:sldId id="270" r:id="rId12"/>
    <p:sldId id="266"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2DEB66D-DBD8-49A1-A6F7-A00AC92DB038}" type="datetimeFigureOut">
              <a:rPr lang="en-US" smtClean="0"/>
              <a:pPr/>
              <a:t>7/10/2013</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6C3607F6-669C-423B-9742-28CF0452C2F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2DEB66D-DBD8-49A1-A6F7-A00AC92DB038}" type="datetimeFigureOut">
              <a:rPr lang="en-US" smtClean="0"/>
              <a:pPr/>
              <a:t>7/10/2013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3607F6-669C-423B-9742-28CF0452C2F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A2DEB66D-DBD8-49A1-A6F7-A00AC92DB038}" type="datetimeFigureOut">
              <a:rPr lang="en-US" smtClean="0"/>
              <a:pPr/>
              <a:t>7/10/2013</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6C3607F6-669C-423B-9742-28CF0452C2F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2DEB66D-DBD8-49A1-A6F7-A00AC92DB038}" type="datetimeFigureOut">
              <a:rPr lang="en-US" smtClean="0"/>
              <a:pPr/>
              <a:t>7/10/2013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6C3607F6-669C-423B-9742-28CF0452C2F5}"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2DEB66D-DBD8-49A1-A6F7-A00AC92DB038}" type="datetimeFigureOut">
              <a:rPr lang="en-US" smtClean="0"/>
              <a:pPr/>
              <a:t>7/10/2013</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C3607F6-669C-423B-9742-28CF0452C2F5}"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A2DEB66D-DBD8-49A1-A6F7-A00AC92DB038}" type="datetimeFigureOut">
              <a:rPr lang="en-US" smtClean="0"/>
              <a:pPr/>
              <a:t>7/10/2013</a:t>
            </a:fld>
            <a:endParaRPr lang="en-US"/>
          </a:p>
        </p:txBody>
      </p:sp>
      <p:sp>
        <p:nvSpPr>
          <p:cNvPr id="10" name="Slide Number Placeholder 9"/>
          <p:cNvSpPr>
            <a:spLocks noGrp="1"/>
          </p:cNvSpPr>
          <p:nvPr>
            <p:ph type="sldNum" sz="quarter" idx="16"/>
          </p:nvPr>
        </p:nvSpPr>
        <p:spPr/>
        <p:txBody>
          <a:bodyPr rtlCol="0"/>
          <a:lstStyle/>
          <a:p>
            <a:fld id="{6C3607F6-669C-423B-9742-28CF0452C2F5}"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A2DEB66D-DBD8-49A1-A6F7-A00AC92DB038}" type="datetimeFigureOut">
              <a:rPr lang="en-US" smtClean="0"/>
              <a:pPr/>
              <a:t>7/10/2013</a:t>
            </a:fld>
            <a:endParaRPr lang="en-US"/>
          </a:p>
        </p:txBody>
      </p:sp>
      <p:sp>
        <p:nvSpPr>
          <p:cNvPr id="12" name="Slide Number Placeholder 11"/>
          <p:cNvSpPr>
            <a:spLocks noGrp="1"/>
          </p:cNvSpPr>
          <p:nvPr>
            <p:ph type="sldNum" sz="quarter" idx="16"/>
          </p:nvPr>
        </p:nvSpPr>
        <p:spPr/>
        <p:txBody>
          <a:bodyPr rtlCol="0"/>
          <a:lstStyle/>
          <a:p>
            <a:fld id="{6C3607F6-669C-423B-9742-28CF0452C2F5}"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2DEB66D-DBD8-49A1-A6F7-A00AC92DB038}" type="datetimeFigureOut">
              <a:rPr lang="en-US" smtClean="0"/>
              <a:pPr/>
              <a:t>7/10/2013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6C3607F6-669C-423B-9742-28CF0452C2F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DEB66D-DBD8-49A1-A6F7-A00AC92DB038}" type="datetimeFigureOut">
              <a:rPr lang="en-US" smtClean="0"/>
              <a:pPr/>
              <a:t>7/10/2013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6C3607F6-669C-423B-9742-28CF0452C2F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2DEB66D-DBD8-49A1-A6F7-A00AC92DB038}" type="datetimeFigureOut">
              <a:rPr lang="en-US" smtClean="0"/>
              <a:pPr/>
              <a:t>7/10/2013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6C3607F6-669C-423B-9742-28CF0452C2F5}"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A2DEB66D-DBD8-49A1-A6F7-A00AC92DB038}" type="datetimeFigureOut">
              <a:rPr lang="en-US" smtClean="0"/>
              <a:pPr/>
              <a:t>7/10/2013</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6C3607F6-669C-423B-9742-28CF0452C2F5}"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2DEB66D-DBD8-49A1-A6F7-A00AC92DB038}" type="datetimeFigureOut">
              <a:rPr lang="en-US" smtClean="0"/>
              <a:pPr/>
              <a:t>7/10/2013</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6C3607F6-669C-423B-9742-28CF0452C2F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upload.wikimedia.org/wikipedia/commons/f/f4/Coaxial_cable_cutaway.svg"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381000"/>
            <a:ext cx="8686800" cy="4953000"/>
          </a:xfrm>
        </p:spPr>
        <p:txBody>
          <a:bodyPr numCol="1">
            <a:noAutofit/>
          </a:bodyPr>
          <a:lstStyle/>
          <a:p>
            <a:pPr algn="ctr"/>
            <a:r>
              <a:rPr lang="en-US" sz="9600" dirty="0" smtClean="0"/>
              <a:t>CABLES</a:t>
            </a:r>
            <a:br>
              <a:rPr lang="en-US" sz="9600" dirty="0" smtClean="0"/>
            </a:br>
            <a:r>
              <a:rPr lang="en-US" sz="9600" dirty="0" smtClean="0"/>
              <a:t/>
            </a:r>
            <a:br>
              <a:rPr lang="en-US" sz="9600" dirty="0" smtClean="0"/>
            </a:br>
            <a:r>
              <a:rPr lang="en-US" sz="1400" dirty="0" smtClean="0">
                <a:solidFill>
                  <a:srgbClr val="00B0F0"/>
                </a:solidFill>
              </a:rPr>
              <a:t>Prepared By:  </a:t>
            </a:r>
            <a:br>
              <a:rPr lang="en-US" sz="1400" dirty="0" smtClean="0">
                <a:solidFill>
                  <a:srgbClr val="00B0F0"/>
                </a:solidFill>
              </a:rPr>
            </a:br>
            <a:r>
              <a:rPr lang="en-US" sz="1400" dirty="0" smtClean="0">
                <a:solidFill>
                  <a:srgbClr val="00B0F0"/>
                </a:solidFill>
              </a:rPr>
              <a:t>pranav chaudhari</a:t>
            </a:r>
            <a:br>
              <a:rPr lang="en-US" sz="1400" dirty="0" smtClean="0">
                <a:solidFill>
                  <a:srgbClr val="00B0F0"/>
                </a:solidFill>
              </a:rPr>
            </a:br>
            <a:r>
              <a:rPr lang="en-US" sz="1400" dirty="0" smtClean="0">
                <a:solidFill>
                  <a:srgbClr val="00B0F0"/>
                </a:solidFill>
              </a:rPr>
              <a:t>parul institute of engineering, waghodiya</a:t>
            </a:r>
            <a:endParaRPr lang="en-US" sz="11500" dirty="0">
              <a:solidFill>
                <a:srgbClr val="00B0F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1524000" y="228600"/>
            <a:ext cx="7620000" cy="6629400"/>
          </a:xfrm>
        </p:spPr>
        <p:txBody>
          <a:bodyPr>
            <a:noAutofit/>
          </a:bodyPr>
          <a:lstStyle/>
          <a:p>
            <a:r>
              <a:rPr lang="en-US" sz="1800" b="1" dirty="0" smtClean="0">
                <a:latin typeface="Calibri" pitchFamily="34" charset="0"/>
              </a:rPr>
              <a:t>Copper</a:t>
            </a:r>
          </a:p>
          <a:p>
            <a:pPr>
              <a:buFont typeface="Arial" pitchFamily="34" charset="0"/>
              <a:buChar char="•"/>
            </a:pPr>
            <a:r>
              <a:rPr lang="en-US" sz="1800" dirty="0" smtClean="0">
                <a:latin typeface="Calibri" pitchFamily="34" charset="0"/>
              </a:rPr>
              <a:t>The principal electrical conductor due to its excellent conductivity and reasonable cost</a:t>
            </a:r>
            <a:r>
              <a:rPr lang="en-US" sz="1800" dirty="0" smtClean="0">
                <a:latin typeface="Calibri" pitchFamily="34" charset="0"/>
              </a:rPr>
              <a:t>.</a:t>
            </a:r>
            <a:endParaRPr lang="en-US" sz="1800" dirty="0" smtClean="0">
              <a:latin typeface="Calibri" pitchFamily="34" charset="0"/>
            </a:endParaRPr>
          </a:p>
          <a:p>
            <a:r>
              <a:rPr lang="en-US" sz="1800" b="1" dirty="0" smtClean="0">
                <a:latin typeface="Calibri" pitchFamily="34" charset="0"/>
              </a:rPr>
              <a:t>Aluminum</a:t>
            </a:r>
          </a:p>
          <a:p>
            <a:pPr>
              <a:buFont typeface="Arial" pitchFamily="34" charset="0"/>
              <a:buChar char="•"/>
            </a:pPr>
            <a:r>
              <a:rPr lang="en-US" sz="1800" dirty="0" smtClean="0">
                <a:latin typeface="Calibri" pitchFamily="34" charset="0"/>
              </a:rPr>
              <a:t>61% the conductivity and .3027 times the weight of copper. Used in power cables, overhead (ACSR), and some building wire</a:t>
            </a:r>
            <a:r>
              <a:rPr lang="en-US" sz="1800" dirty="0" smtClean="0">
                <a:latin typeface="Calibri" pitchFamily="34" charset="0"/>
              </a:rPr>
              <a:t>.</a:t>
            </a:r>
            <a:endParaRPr lang="en-US" sz="1800" dirty="0" smtClean="0">
              <a:latin typeface="Calibri" pitchFamily="34" charset="0"/>
            </a:endParaRPr>
          </a:p>
          <a:p>
            <a:r>
              <a:rPr lang="en-US" sz="1800" b="1" dirty="0" smtClean="0">
                <a:latin typeface="Calibri" pitchFamily="34" charset="0"/>
              </a:rPr>
              <a:t>Copper weld</a:t>
            </a:r>
          </a:p>
          <a:p>
            <a:pPr>
              <a:buFont typeface="Arial" pitchFamily="34" charset="0"/>
              <a:buChar char="•"/>
            </a:pPr>
            <a:r>
              <a:rPr lang="en-US" sz="1800" dirty="0" smtClean="0">
                <a:latin typeface="Calibri" pitchFamily="34" charset="0"/>
              </a:rPr>
              <a:t>A thin coating of copper fused to a steel core. Used in line wire, cable messengers and stranded with copper for strength or extending flex life</a:t>
            </a:r>
            <a:r>
              <a:rPr lang="en-US" sz="1800" dirty="0" smtClean="0">
                <a:latin typeface="Calibri" pitchFamily="34" charset="0"/>
              </a:rPr>
              <a:t>.</a:t>
            </a:r>
            <a:endParaRPr lang="en-US" sz="1800" dirty="0" smtClean="0">
              <a:latin typeface="Calibri" pitchFamily="34" charset="0"/>
            </a:endParaRPr>
          </a:p>
          <a:p>
            <a:r>
              <a:rPr lang="en-US" sz="1800" b="1" dirty="0" smtClean="0">
                <a:latin typeface="Calibri" pitchFamily="34" charset="0"/>
              </a:rPr>
              <a:t>Alum weld</a:t>
            </a:r>
          </a:p>
          <a:p>
            <a:pPr>
              <a:buFont typeface="Arial" pitchFamily="34" charset="0"/>
              <a:buChar char="•"/>
            </a:pPr>
            <a:r>
              <a:rPr lang="en-US" sz="1800" dirty="0" smtClean="0">
                <a:latin typeface="Calibri" pitchFamily="34" charset="0"/>
              </a:rPr>
              <a:t>A thin coating of aluminum fused to a steel core. Used in line wire and cable messengers</a:t>
            </a:r>
            <a:r>
              <a:rPr lang="en-US" sz="1800" dirty="0" smtClean="0">
                <a:latin typeface="Calibri" pitchFamily="34" charset="0"/>
              </a:rPr>
              <a:t>.</a:t>
            </a:r>
            <a:endParaRPr lang="en-US" sz="1800" dirty="0" smtClean="0">
              <a:latin typeface="Calibri" pitchFamily="34" charset="0"/>
            </a:endParaRPr>
          </a:p>
          <a:p>
            <a:r>
              <a:rPr lang="en-US" sz="1800" b="1" dirty="0" smtClean="0">
                <a:latin typeface="Calibri" pitchFamily="34" charset="0"/>
              </a:rPr>
              <a:t>Tinsel</a:t>
            </a:r>
          </a:p>
          <a:p>
            <a:pPr>
              <a:buFont typeface="Arial" pitchFamily="34" charset="0"/>
              <a:buChar char="•"/>
            </a:pPr>
            <a:r>
              <a:rPr lang="en-US" sz="1800" dirty="0" smtClean="0">
                <a:latin typeface="Calibri" pitchFamily="34" charset="0"/>
              </a:rPr>
              <a:t>Flat ribbons of bronze, silver, or copper alloy spiraled around a textile core of cotton, nylon, etc. Used in telephone and electronics applications as conductors in line cords, microphone cords, and retractile cords</a:t>
            </a:r>
            <a:r>
              <a:rPr lang="en-US" sz="1800" dirty="0" smtClean="0">
                <a:latin typeface="Calibri" pitchFamily="34" charset="0"/>
              </a:rPr>
              <a:t>.</a:t>
            </a:r>
            <a:endParaRPr lang="en-US" sz="1800" dirty="0" smtClean="0">
              <a:latin typeface="Calibri" pitchFamily="34" charset="0"/>
            </a:endParaRPr>
          </a:p>
          <a:p>
            <a:r>
              <a:rPr lang="en-US" sz="1800" b="1" dirty="0" smtClean="0">
                <a:latin typeface="Calibri" pitchFamily="34" charset="0"/>
              </a:rPr>
              <a:t>Thermocouple</a:t>
            </a:r>
          </a:p>
          <a:p>
            <a:pPr>
              <a:buFont typeface="Arial" pitchFamily="34" charset="0"/>
              <a:buChar char="•"/>
            </a:pPr>
            <a:r>
              <a:rPr lang="en-US" sz="1800" dirty="0" smtClean="0">
                <a:latin typeface="Calibri" pitchFamily="34" charset="0"/>
              </a:rPr>
              <a:t>Special matched Alloy Conductors. Used in temperature measuring applications</a:t>
            </a:r>
            <a:endParaRPr lang="en-US" sz="1800" dirty="0">
              <a:latin typeface="Calibri" pitchFamily="34" charset="0"/>
            </a:endParaRPr>
          </a:p>
        </p:txBody>
      </p:sp>
      <p:sp>
        <p:nvSpPr>
          <p:cNvPr id="2" name="Title 1"/>
          <p:cNvSpPr>
            <a:spLocks noGrp="1"/>
          </p:cNvSpPr>
          <p:nvPr>
            <p:ph type="title"/>
          </p:nvPr>
        </p:nvSpPr>
        <p:spPr>
          <a:xfrm>
            <a:off x="0" y="228600"/>
            <a:ext cx="1524000" cy="4572000"/>
          </a:xfrm>
        </p:spPr>
        <p:txBody>
          <a:bodyPr>
            <a:normAutofit/>
          </a:bodyPr>
          <a:lstStyle/>
          <a:p>
            <a:pPr algn="ctr"/>
            <a:r>
              <a:rPr lang="en-US" sz="2400" dirty="0" smtClean="0"/>
              <a:t>CONDUCTOR MATERIALS</a:t>
            </a:r>
            <a:endParaRPr 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a:xfrm>
            <a:off x="1600200" y="228600"/>
            <a:ext cx="7315200" cy="4419600"/>
          </a:xfrm>
        </p:spPr>
        <p:txBody>
          <a:bodyPr/>
          <a:lstStyle/>
          <a:p>
            <a:pPr>
              <a:buFont typeface="Arial" pitchFamily="34" charset="0"/>
              <a:buChar char="•"/>
            </a:pPr>
            <a:endParaRPr lang="en-US" dirty="0" smtClean="0"/>
          </a:p>
          <a:p>
            <a:pPr>
              <a:buFont typeface="Arial" pitchFamily="34" charset="0"/>
              <a:buChar char="•"/>
            </a:pPr>
            <a:endParaRPr lang="en-US" sz="1600" dirty="0" smtClean="0">
              <a:latin typeface="Calibri" pitchFamily="34" charset="0"/>
            </a:endParaRPr>
          </a:p>
          <a:p>
            <a:pPr>
              <a:buFont typeface="Arial" pitchFamily="34" charset="0"/>
              <a:buChar char="•"/>
            </a:pPr>
            <a:endParaRPr lang="en-US" sz="1600" dirty="0" smtClean="0">
              <a:latin typeface="Calibri" pitchFamily="34" charset="0"/>
            </a:endParaRPr>
          </a:p>
          <a:p>
            <a:pPr>
              <a:buFont typeface="Arial" pitchFamily="34" charset="0"/>
              <a:buChar char="•"/>
            </a:pPr>
            <a:endParaRPr lang="en-US" sz="1600" dirty="0" smtClean="0">
              <a:latin typeface="Calibri" pitchFamily="34" charset="0"/>
            </a:endParaRPr>
          </a:p>
          <a:p>
            <a:pPr>
              <a:buFont typeface="Arial" pitchFamily="34" charset="0"/>
              <a:buChar char="•"/>
            </a:pPr>
            <a:endParaRPr lang="en-US" sz="1600" dirty="0" smtClean="0">
              <a:latin typeface="Calibri" pitchFamily="34" charset="0"/>
            </a:endParaRPr>
          </a:p>
          <a:p>
            <a:pPr>
              <a:buFont typeface="Arial" pitchFamily="34" charset="0"/>
              <a:buChar char="•"/>
            </a:pPr>
            <a:r>
              <a:rPr lang="en-US" sz="1600" dirty="0" smtClean="0">
                <a:latin typeface="Calibri" pitchFamily="34" charset="0"/>
              </a:rPr>
              <a:t> en.wikipedia.org/wiki/Cable‎</a:t>
            </a:r>
          </a:p>
          <a:p>
            <a:pPr>
              <a:buFont typeface="Arial" pitchFamily="34" charset="0"/>
              <a:buChar char="•"/>
            </a:pPr>
            <a:r>
              <a:rPr lang="en-US" sz="1600" dirty="0" smtClean="0">
                <a:latin typeface="Calibri" pitchFamily="34" charset="0"/>
              </a:rPr>
              <a:t> https://en.wikipedia.org/wiki/Electrical_wiring‎</a:t>
            </a:r>
          </a:p>
          <a:p>
            <a:pPr>
              <a:buFont typeface="Arial" pitchFamily="34" charset="0"/>
              <a:buChar char="•"/>
            </a:pPr>
            <a:r>
              <a:rPr lang="en-US" sz="1600" dirty="0" smtClean="0">
                <a:latin typeface="Calibri" pitchFamily="34" charset="0"/>
              </a:rPr>
              <a:t> </a:t>
            </a:r>
            <a:r>
              <a:rPr lang="en-US" sz="1600" dirty="0" smtClean="0">
                <a:latin typeface="Calibri" pitchFamily="34" charset="0"/>
              </a:rPr>
              <a:t>Elements of Electrical Engineering By </a:t>
            </a:r>
            <a:r>
              <a:rPr lang="en-US" sz="1600" dirty="0" err="1" smtClean="0">
                <a:latin typeface="Calibri" pitchFamily="34" charset="0"/>
              </a:rPr>
              <a:t>U.A.Patel</a:t>
            </a:r>
            <a:endParaRPr lang="en-US" sz="1600" dirty="0">
              <a:latin typeface="Calibri" pitchFamily="34" charset="0"/>
            </a:endParaRPr>
          </a:p>
        </p:txBody>
      </p:sp>
      <p:sp>
        <p:nvSpPr>
          <p:cNvPr id="3" name="Title 2"/>
          <p:cNvSpPr>
            <a:spLocks noGrp="1"/>
          </p:cNvSpPr>
          <p:nvPr>
            <p:ph type="title"/>
          </p:nvPr>
        </p:nvSpPr>
        <p:spPr>
          <a:xfrm>
            <a:off x="0" y="0"/>
            <a:ext cx="1447800" cy="4572000"/>
          </a:xfrm>
        </p:spPr>
        <p:txBody>
          <a:bodyPr/>
          <a:lstStyle/>
          <a:p>
            <a:r>
              <a:rPr lang="en-US" dirty="0" smtClean="0"/>
              <a:t>References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438400"/>
            <a:ext cx="8305800" cy="1143000"/>
          </a:xfrm>
        </p:spPr>
        <p:txBody>
          <a:bodyPr/>
          <a:lstStyle/>
          <a:p>
            <a:r>
              <a:rPr lang="en-US" dirty="0" smtClean="0"/>
              <a:t>                  THE END</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body" sz="half" idx="2"/>
          </p:nvPr>
        </p:nvSpPr>
        <p:spPr>
          <a:xfrm>
            <a:off x="1524000" y="5410200"/>
            <a:ext cx="7620000" cy="1447800"/>
          </a:xfrm>
        </p:spPr>
        <p:txBody>
          <a:bodyPr>
            <a:noAutofit/>
          </a:bodyPr>
          <a:lstStyle/>
          <a:p>
            <a:r>
              <a:rPr lang="en-US" sz="1800" dirty="0" smtClean="0"/>
              <a:t>A </a:t>
            </a:r>
            <a:r>
              <a:rPr lang="en-US" sz="1800" b="1" dirty="0" smtClean="0"/>
              <a:t>cable</a:t>
            </a:r>
            <a:r>
              <a:rPr lang="en-US" sz="1800" dirty="0" smtClean="0"/>
              <a:t> is most often two or more </a:t>
            </a:r>
            <a:r>
              <a:rPr lang="en-US" sz="1800" dirty="0" smtClean="0"/>
              <a:t>wires </a:t>
            </a:r>
            <a:r>
              <a:rPr lang="en-US" sz="1800" dirty="0" smtClean="0"/>
              <a:t>running side by side and bonded, twisted, or braided together to form a single assembly, but can also refer to a heavy strong </a:t>
            </a:r>
            <a:r>
              <a:rPr lang="en-US" sz="1800" dirty="0" smtClean="0"/>
              <a:t>rope.</a:t>
            </a:r>
            <a:endParaRPr lang="en-US" sz="1800" dirty="0"/>
          </a:p>
        </p:txBody>
      </p:sp>
      <p:pic>
        <p:nvPicPr>
          <p:cNvPr id="1029" name="Picture 5" descr="File:Coaxial cable cutaway.svg">
            <a:hlinkClick r:id="rId2"/>
          </p:cNvPr>
          <p:cNvPicPr>
            <a:picLocks noGrp="1" noChangeAspect="1" noChangeArrowheads="1"/>
          </p:cNvPicPr>
          <p:nvPr>
            <p:ph type="pic" idx="1"/>
          </p:nvPr>
        </p:nvPicPr>
        <p:blipFill>
          <a:blip r:embed="rId3"/>
          <a:srcRect l="8879" r="8879"/>
          <a:stretch>
            <a:fillRect/>
          </a:stretch>
        </p:blipFill>
        <p:spPr bwMode="auto">
          <a:xfrm rot="420000">
            <a:off x="1589104" y="588173"/>
            <a:ext cx="5813039" cy="393192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ctr"/>
            <a:r>
              <a:rPr lang="en-US" dirty="0" smtClean="0"/>
              <a:t>MAIN CABLE COMPONENTS</a:t>
            </a:r>
            <a:endParaRPr lang="en-US" dirty="0"/>
          </a:p>
        </p:txBody>
      </p:sp>
      <p:sp>
        <p:nvSpPr>
          <p:cNvPr id="9" name="Content Placeholder 8"/>
          <p:cNvSpPr>
            <a:spLocks noGrp="1"/>
          </p:cNvSpPr>
          <p:nvPr>
            <p:ph sz="quarter" idx="1"/>
          </p:nvPr>
        </p:nvSpPr>
        <p:spPr/>
        <p:txBody>
          <a:bodyPr/>
          <a:lstStyle/>
          <a:p>
            <a:pPr algn="just">
              <a:buFont typeface="Arial" pitchFamily="34" charset="0"/>
              <a:buChar char="•"/>
            </a:pPr>
            <a:r>
              <a:rPr lang="en-US" sz="2400" dirty="0" smtClean="0">
                <a:latin typeface="Calibri" pitchFamily="34" charset="0"/>
              </a:rPr>
              <a:t>An electric cable is made up of a conductor, which channels the electricity flow, and an insulation that contains this electricity flow in the conductor. Moreover, other auxiliary elements can be included which ensure its longevity.</a:t>
            </a:r>
          </a:p>
          <a:p>
            <a:pPr algn="just">
              <a:buFont typeface="Arial" pitchFamily="34" charset="0"/>
              <a:buChar char="•"/>
            </a:pPr>
            <a:r>
              <a:rPr lang="en-US" sz="2400" dirty="0" smtClean="0">
                <a:latin typeface="Calibri" pitchFamily="34" charset="0"/>
              </a:rPr>
              <a:t>The conductor is where the electric current is actually transmitted, with copper being generally the most used material.</a:t>
            </a:r>
          </a:p>
          <a:p>
            <a:pPr algn="just">
              <a:buFont typeface="Arial" pitchFamily="34" charset="0"/>
              <a:buChar char="•"/>
            </a:pPr>
            <a:r>
              <a:rPr lang="en-US" sz="2400" dirty="0" smtClean="0">
                <a:latin typeface="Calibri" pitchFamily="34" charset="0"/>
              </a:rPr>
              <a:t>The insulation is the layer of polymer, plastic or </a:t>
            </a:r>
            <a:r>
              <a:rPr lang="en-US" sz="2400" dirty="0" err="1" smtClean="0">
                <a:latin typeface="Calibri" pitchFamily="34" charset="0"/>
              </a:rPr>
              <a:t>elastomer</a:t>
            </a:r>
            <a:r>
              <a:rPr lang="en-US" sz="2400" dirty="0" smtClean="0">
                <a:latin typeface="Calibri" pitchFamily="34" charset="0"/>
              </a:rPr>
              <a:t> which surrounds the conductor and insulates it from external contact.</a:t>
            </a:r>
            <a:endParaRPr lang="en-US" sz="2400" dirty="0">
              <a:latin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type="body" sz="half" idx="2"/>
          </p:nvPr>
        </p:nvSpPr>
        <p:spPr>
          <a:xfrm>
            <a:off x="1524000" y="4648200"/>
            <a:ext cx="7391400" cy="2209800"/>
          </a:xfrm>
        </p:spPr>
        <p:txBody>
          <a:bodyPr>
            <a:normAutofit fontScale="85000" lnSpcReduction="20000"/>
          </a:bodyPr>
          <a:lstStyle/>
          <a:p>
            <a:pPr algn="just"/>
            <a:r>
              <a:rPr lang="en-US" sz="2400" b="1" dirty="0" smtClean="0">
                <a:latin typeface="Calibri" pitchFamily="34" charset="0"/>
              </a:rPr>
              <a:t>Fiber-Optic Cable: </a:t>
            </a:r>
            <a:r>
              <a:rPr lang="en-US" sz="2400" dirty="0" smtClean="0">
                <a:latin typeface="Calibri" pitchFamily="34" charset="0"/>
              </a:rPr>
              <a:t>Optical fiber is usually used for longer, high bandwidth, point-to-point transmission.  The fiber-optic cable uses light to transmit data through thin glass or plastic fiber. Electrical signals cause a fiber-optic transmitter to generate the light signals sent down the fiber. The receiving host receives the light signals and converts them to electrical signals. The glass used in fiber-optic cable acts as an electrical insulator.  No electricity is used in the fiber-optic cable.</a:t>
            </a:r>
            <a:endParaRPr lang="en-US" sz="2400" b="1" dirty="0" smtClean="0">
              <a:latin typeface="Calibri" pitchFamily="34" charset="0"/>
            </a:endParaRPr>
          </a:p>
          <a:p>
            <a:pPr algn="just">
              <a:buNone/>
            </a:pPr>
            <a:endParaRPr lang="en-US" sz="2400" dirty="0"/>
          </a:p>
        </p:txBody>
      </p:sp>
      <p:sp>
        <p:nvSpPr>
          <p:cNvPr id="8" name="Title 7"/>
          <p:cNvSpPr>
            <a:spLocks noGrp="1"/>
          </p:cNvSpPr>
          <p:nvPr>
            <p:ph type="title"/>
          </p:nvPr>
        </p:nvSpPr>
        <p:spPr>
          <a:xfrm>
            <a:off x="0" y="838200"/>
            <a:ext cx="1447800" cy="3657599"/>
          </a:xfrm>
        </p:spPr>
        <p:txBody>
          <a:bodyPr>
            <a:normAutofit/>
          </a:bodyPr>
          <a:lstStyle/>
          <a:p>
            <a:pPr algn="ctr"/>
            <a:r>
              <a:rPr lang="en-US" sz="2400" dirty="0" smtClean="0"/>
              <a:t>TYPES OF CABLES</a:t>
            </a:r>
            <a:endParaRPr lang="en-US" sz="2400" dirty="0"/>
          </a:p>
        </p:txBody>
      </p:sp>
      <p:pic>
        <p:nvPicPr>
          <p:cNvPr id="1026" name="Picture 2" descr="C:\Users\acer\Desktop\url-11.jpg"/>
          <p:cNvPicPr>
            <a:picLocks noGrp="1" noChangeAspect="1" noChangeArrowheads="1"/>
          </p:cNvPicPr>
          <p:nvPr>
            <p:ph type="pic" idx="1"/>
          </p:nvPr>
        </p:nvPicPr>
        <p:blipFill>
          <a:blip r:embed="rId2"/>
          <a:srcRect t="4874" b="4874"/>
          <a:stretch>
            <a:fillRect/>
          </a:stretch>
        </p:blipFill>
        <p:spPr bwMode="auto">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type="body" sz="half" idx="2"/>
          </p:nvPr>
        </p:nvSpPr>
        <p:spPr>
          <a:xfrm>
            <a:off x="1524000" y="3962400"/>
            <a:ext cx="7620000" cy="2743200"/>
          </a:xfrm>
        </p:spPr>
        <p:txBody>
          <a:bodyPr>
            <a:noAutofit/>
          </a:bodyPr>
          <a:lstStyle/>
          <a:p>
            <a:pPr algn="just"/>
            <a:r>
              <a:rPr lang="en-US" sz="2000" b="1" dirty="0" smtClean="0">
                <a:latin typeface="Calibri" pitchFamily="34" charset="0"/>
              </a:rPr>
              <a:t>Coaxial Cable: </a:t>
            </a:r>
            <a:r>
              <a:rPr lang="en-US" sz="2000" dirty="0" smtClean="0">
                <a:latin typeface="Calibri" pitchFamily="34" charset="0"/>
              </a:rPr>
              <a:t>Coaxial cable is made up of a copper conductor surrounded by a layer of flexible insulation.  The center conductor can also be made of tin plated aluminum cable allowing for the cable to be manufactured inexpensively. Over this insulating material is a woven copper braid or metallic foil that acts as the second wire in the circuit and as a shield for the inner conductor. This second layer, or shield also reduces the amount of outside electromagnetic interference. Covering this shield is the cable jacket.  Cable television uses coaxial cable. </a:t>
            </a:r>
            <a:endParaRPr lang="en-US" sz="2000" dirty="0">
              <a:latin typeface="Calibri" pitchFamily="34" charset="0"/>
            </a:endParaRPr>
          </a:p>
        </p:txBody>
      </p:sp>
      <p:sp>
        <p:nvSpPr>
          <p:cNvPr id="8" name="Title 7"/>
          <p:cNvSpPr>
            <a:spLocks noGrp="1"/>
          </p:cNvSpPr>
          <p:nvPr>
            <p:ph type="title"/>
          </p:nvPr>
        </p:nvSpPr>
        <p:spPr>
          <a:xfrm>
            <a:off x="0" y="533400"/>
            <a:ext cx="1447800" cy="3962400"/>
          </a:xfrm>
        </p:spPr>
        <p:txBody>
          <a:bodyPr>
            <a:normAutofit/>
          </a:bodyPr>
          <a:lstStyle/>
          <a:p>
            <a:pPr algn="ctr"/>
            <a:r>
              <a:rPr lang="en-US" sz="2400" dirty="0" smtClean="0"/>
              <a:t>TYPES OF CABLES</a:t>
            </a:r>
            <a:endParaRPr lang="en-US" sz="2400" dirty="0"/>
          </a:p>
        </p:txBody>
      </p:sp>
      <p:pic>
        <p:nvPicPr>
          <p:cNvPr id="6" name="Picture Placeholder 5" descr="untitled.png"/>
          <p:cNvPicPr>
            <a:picLocks noGrp="1" noChangeAspect="1"/>
          </p:cNvPicPr>
          <p:nvPr>
            <p:ph type="pic" idx="1"/>
          </p:nvPr>
        </p:nvPicPr>
        <p:blipFill>
          <a:blip r:embed="rId2"/>
          <a:srcRect t="9835" b="9835"/>
          <a:stretch>
            <a:fillRect/>
          </a:stretch>
        </p:blipFill>
        <p:spPr>
          <a:xfrm>
            <a:off x="1560576" y="0"/>
            <a:ext cx="7583424" cy="38862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type="body" sz="half" idx="2"/>
          </p:nvPr>
        </p:nvSpPr>
        <p:spPr>
          <a:xfrm>
            <a:off x="1524000" y="4648200"/>
            <a:ext cx="7620000" cy="2209800"/>
          </a:xfrm>
        </p:spPr>
        <p:txBody>
          <a:bodyPr>
            <a:noAutofit/>
          </a:bodyPr>
          <a:lstStyle/>
          <a:p>
            <a:pPr algn="just"/>
            <a:r>
              <a:rPr lang="en-US" sz="2000" b="1" dirty="0" smtClean="0">
                <a:latin typeface="Calibri" pitchFamily="34" charset="0"/>
              </a:rPr>
              <a:t>Shielded Twisted Pair : </a:t>
            </a:r>
            <a:r>
              <a:rPr lang="en-US" sz="2000" dirty="0" smtClean="0">
                <a:latin typeface="Calibri" pitchFamily="34" charset="0"/>
              </a:rPr>
              <a:t>STP cable uses cancellation, shielding, and twisted wires.  The twisted wires and shielded twisted-pair cables allow for more cancellation of electrical interference than the unshielded twisted-pair cables.  Each pair of wires is wrapped in metallic foil and those four pairs of wires are wrapped in an overall metallic foil.</a:t>
            </a:r>
            <a:endParaRPr lang="en-US" sz="2000" dirty="0">
              <a:latin typeface="Calibri" pitchFamily="34" charset="0"/>
            </a:endParaRPr>
          </a:p>
        </p:txBody>
      </p:sp>
      <p:sp>
        <p:nvSpPr>
          <p:cNvPr id="8" name="Title 7"/>
          <p:cNvSpPr>
            <a:spLocks noGrp="1"/>
          </p:cNvSpPr>
          <p:nvPr>
            <p:ph type="title"/>
          </p:nvPr>
        </p:nvSpPr>
        <p:spPr>
          <a:xfrm>
            <a:off x="0" y="533400"/>
            <a:ext cx="1447800" cy="4038600"/>
          </a:xfrm>
        </p:spPr>
        <p:txBody>
          <a:bodyPr>
            <a:normAutofit/>
          </a:bodyPr>
          <a:lstStyle/>
          <a:p>
            <a:pPr algn="ctr"/>
            <a:r>
              <a:rPr lang="en-US" sz="2400" dirty="0" smtClean="0"/>
              <a:t>TYPES OF CABLES</a:t>
            </a:r>
            <a:endParaRPr lang="en-US" sz="2400" dirty="0"/>
          </a:p>
        </p:txBody>
      </p:sp>
      <p:pic>
        <p:nvPicPr>
          <p:cNvPr id="7" name="Picture Placeholder 6" descr="imagesCAQ2QI8F.jpg"/>
          <p:cNvPicPr>
            <a:picLocks noGrp="1" noChangeAspect="1"/>
          </p:cNvPicPr>
          <p:nvPr>
            <p:ph type="pic" idx="1"/>
          </p:nvPr>
        </p:nvPicPr>
        <p:blipFill>
          <a:blip r:embed="rId2"/>
          <a:srcRect t="4568" b="4568"/>
          <a:stretch>
            <a:fillRect/>
          </a:stretch>
        </p:blip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type="body" sz="half" idx="2"/>
          </p:nvPr>
        </p:nvSpPr>
        <p:spPr>
          <a:xfrm>
            <a:off x="1524000" y="4648200"/>
            <a:ext cx="7620000" cy="2209800"/>
          </a:xfrm>
        </p:spPr>
        <p:txBody>
          <a:bodyPr>
            <a:noAutofit/>
          </a:bodyPr>
          <a:lstStyle/>
          <a:p>
            <a:pPr algn="just"/>
            <a:r>
              <a:rPr lang="en-US" sz="2000" b="1" dirty="0" smtClean="0">
                <a:latin typeface="Calibri" pitchFamily="34" charset="0"/>
              </a:rPr>
              <a:t>Unshielded Twisted Pair : </a:t>
            </a:r>
            <a:r>
              <a:rPr lang="en-US" sz="2000" dirty="0" smtClean="0">
                <a:latin typeface="Calibri" pitchFamily="34" charset="0"/>
              </a:rPr>
              <a:t>UTP  is a four-pair wire medium used in a variety of networks. Each of the eight copper wires in the UTP cable is covered by insulating material. In addition, each pair of wires is twisted around each other. This type of cable relies on the cancellation effect produced by the twisted wire pairs to limit attenuation</a:t>
            </a:r>
            <a:r>
              <a:rPr lang="en-US" sz="2000" baseline="30000" dirty="0" smtClean="0">
                <a:latin typeface="Calibri" pitchFamily="34" charset="0"/>
              </a:rPr>
              <a:t>3</a:t>
            </a:r>
            <a:r>
              <a:rPr lang="en-US" sz="2000" dirty="0" smtClean="0">
                <a:latin typeface="Calibri" pitchFamily="34" charset="0"/>
              </a:rPr>
              <a:t> caused by electromagnetic interference and radio frequency interference. </a:t>
            </a:r>
            <a:endParaRPr lang="en-US" sz="2000" dirty="0">
              <a:latin typeface="Calibri" pitchFamily="34" charset="0"/>
            </a:endParaRPr>
          </a:p>
        </p:txBody>
      </p:sp>
      <p:sp>
        <p:nvSpPr>
          <p:cNvPr id="8" name="Title 7"/>
          <p:cNvSpPr>
            <a:spLocks noGrp="1"/>
          </p:cNvSpPr>
          <p:nvPr>
            <p:ph type="title"/>
          </p:nvPr>
        </p:nvSpPr>
        <p:spPr>
          <a:xfrm>
            <a:off x="0" y="152400"/>
            <a:ext cx="1524000" cy="4419600"/>
          </a:xfrm>
        </p:spPr>
        <p:txBody>
          <a:bodyPr>
            <a:normAutofit/>
          </a:bodyPr>
          <a:lstStyle/>
          <a:p>
            <a:pPr algn="ctr"/>
            <a:r>
              <a:rPr lang="en-US" sz="2400" dirty="0" smtClean="0"/>
              <a:t>TYPES OF CABLES</a:t>
            </a:r>
            <a:endParaRPr lang="en-US" sz="2400" dirty="0"/>
          </a:p>
        </p:txBody>
      </p:sp>
      <p:pic>
        <p:nvPicPr>
          <p:cNvPr id="6" name="Picture Placeholder 5" descr="unshielded_cable.jpg"/>
          <p:cNvPicPr>
            <a:picLocks noGrp="1" noChangeAspect="1"/>
          </p:cNvPicPr>
          <p:nvPr>
            <p:ph type="pic" idx="1"/>
          </p:nvPr>
        </p:nvPicPr>
        <p:blipFill>
          <a:blip r:embed="rId2"/>
          <a:srcRect t="346" b="346"/>
          <a:stretch>
            <a:fillRect/>
          </a:stretch>
        </p:blip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1600200" y="1371600"/>
            <a:ext cx="7543800" cy="5486400"/>
          </a:xfrm>
        </p:spPr>
        <p:txBody>
          <a:bodyPr>
            <a:normAutofit/>
          </a:bodyPr>
          <a:lstStyle/>
          <a:p>
            <a:endParaRPr lang="en-US" dirty="0" smtClean="0"/>
          </a:p>
          <a:p>
            <a:pPr algn="just">
              <a:buFont typeface="Arial" pitchFamily="34" charset="0"/>
              <a:buChar char="•"/>
            </a:pPr>
            <a:r>
              <a:rPr lang="en-US" sz="2000" dirty="0" smtClean="0">
                <a:latin typeface="Calibri" pitchFamily="34" charset="0"/>
              </a:rPr>
              <a:t>To </a:t>
            </a:r>
            <a:r>
              <a:rPr lang="en-US" sz="2000" dirty="0" smtClean="0">
                <a:latin typeface="Calibri" pitchFamily="34" charset="0"/>
              </a:rPr>
              <a:t>enable wires to be easily and safely identified, all common wiring safety codes mandate a </a:t>
            </a:r>
            <a:r>
              <a:rPr lang="en-US" sz="2000" dirty="0" err="1" smtClean="0">
                <a:latin typeface="Calibri" pitchFamily="34" charset="0"/>
              </a:rPr>
              <a:t>colour</a:t>
            </a:r>
            <a:r>
              <a:rPr lang="en-US" sz="2000" dirty="0" smtClean="0">
                <a:latin typeface="Calibri" pitchFamily="34" charset="0"/>
              </a:rPr>
              <a:t> scheme for the insulation on power conductors. In a typical electrical code, some </a:t>
            </a:r>
            <a:r>
              <a:rPr lang="en-US" sz="2000" dirty="0" err="1" smtClean="0">
                <a:latin typeface="Calibri" pitchFamily="34" charset="0"/>
              </a:rPr>
              <a:t>colour</a:t>
            </a:r>
            <a:r>
              <a:rPr lang="en-US" sz="2000" dirty="0" smtClean="0">
                <a:latin typeface="Calibri" pitchFamily="34" charset="0"/>
              </a:rPr>
              <a:t>-coding is mandatory, while some may be optional. Many local rules and exceptions exist. Older installations vary in </a:t>
            </a:r>
            <a:r>
              <a:rPr lang="en-US" sz="2000" dirty="0" err="1" smtClean="0">
                <a:latin typeface="Calibri" pitchFamily="34" charset="0"/>
              </a:rPr>
              <a:t>colour</a:t>
            </a:r>
            <a:r>
              <a:rPr lang="en-US" sz="2000" dirty="0" smtClean="0">
                <a:latin typeface="Calibri" pitchFamily="34" charset="0"/>
              </a:rPr>
              <a:t> codes, and </a:t>
            </a:r>
            <a:r>
              <a:rPr lang="en-US" sz="2000" dirty="0" err="1" smtClean="0">
                <a:latin typeface="Calibri" pitchFamily="34" charset="0"/>
              </a:rPr>
              <a:t>colours</a:t>
            </a:r>
            <a:r>
              <a:rPr lang="en-US" sz="2000" dirty="0" smtClean="0">
                <a:latin typeface="Calibri" pitchFamily="34" charset="0"/>
              </a:rPr>
              <a:t> may shift with insulation exposure to heat, light, and aging.</a:t>
            </a:r>
          </a:p>
          <a:p>
            <a:pPr algn="just"/>
            <a:endParaRPr lang="en-US" sz="2000" dirty="0" smtClean="0">
              <a:latin typeface="Calibri" pitchFamily="34" charset="0"/>
            </a:endParaRPr>
          </a:p>
          <a:p>
            <a:pPr algn="just">
              <a:buFont typeface="Arial" pitchFamily="34" charset="0"/>
              <a:buChar char="•"/>
            </a:pPr>
            <a:r>
              <a:rPr lang="en-US" sz="2000" dirty="0" smtClean="0">
                <a:latin typeface="Calibri" pitchFamily="34" charset="0"/>
              </a:rPr>
              <a:t>Many electrical codes now recognize (or even require) the use of wire covered with green insulation, additionally marked with a prominent yellow stripe, for safety grounding (</a:t>
            </a:r>
            <a:r>
              <a:rPr lang="en-US" sz="2000" dirty="0" err="1" smtClean="0">
                <a:latin typeface="Calibri" pitchFamily="34" charset="0"/>
              </a:rPr>
              <a:t>earthing</a:t>
            </a:r>
            <a:r>
              <a:rPr lang="en-US" sz="2000" dirty="0" smtClean="0">
                <a:latin typeface="Calibri" pitchFamily="34" charset="0"/>
              </a:rPr>
              <a:t>) connections. This growing international standard was adopted for its distinctive appearance, to reduce the likelihood of dangerous confusion of safety grounding wires with other electrical functions, especially by persons affected by red-green </a:t>
            </a:r>
            <a:r>
              <a:rPr lang="en-US" sz="2000" dirty="0" err="1" smtClean="0">
                <a:latin typeface="Calibri" pitchFamily="34" charset="0"/>
              </a:rPr>
              <a:t>colour</a:t>
            </a:r>
            <a:r>
              <a:rPr lang="en-US" sz="2000" dirty="0" smtClean="0">
                <a:latin typeface="Calibri" pitchFamily="34" charset="0"/>
              </a:rPr>
              <a:t> blindness.</a:t>
            </a:r>
            <a:endParaRPr lang="en-US" sz="2000" dirty="0">
              <a:latin typeface="Calibri" pitchFamily="34" charset="0"/>
            </a:endParaRPr>
          </a:p>
        </p:txBody>
      </p:sp>
      <p:sp>
        <p:nvSpPr>
          <p:cNvPr id="2" name="Title 1"/>
          <p:cNvSpPr>
            <a:spLocks noGrp="1"/>
          </p:cNvSpPr>
          <p:nvPr>
            <p:ph type="title"/>
          </p:nvPr>
        </p:nvSpPr>
        <p:spPr>
          <a:xfrm>
            <a:off x="0" y="457201"/>
            <a:ext cx="1371600" cy="4038599"/>
          </a:xfrm>
        </p:spPr>
        <p:txBody>
          <a:bodyPr>
            <a:normAutofit/>
          </a:bodyPr>
          <a:lstStyle/>
          <a:p>
            <a:pPr algn="ctr"/>
            <a:r>
              <a:rPr lang="en-US" dirty="0" smtClean="0"/>
              <a:t>COLOR CODE</a:t>
            </a:r>
            <a:endParaRPr lang="en-US" dirty="0"/>
          </a:p>
        </p:txBody>
      </p:sp>
      <p:pic>
        <p:nvPicPr>
          <p:cNvPr id="1026" name="Picture 2"/>
          <p:cNvPicPr>
            <a:picLocks noChangeAspect="1" noChangeArrowheads="1"/>
          </p:cNvPicPr>
          <p:nvPr/>
        </p:nvPicPr>
        <p:blipFill>
          <a:blip r:embed="rId2"/>
          <a:srcRect/>
          <a:stretch>
            <a:fillRect/>
          </a:stretch>
        </p:blipFill>
        <p:spPr bwMode="auto">
          <a:xfrm>
            <a:off x="457200" y="838200"/>
            <a:ext cx="8353425" cy="2286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57200" y="1066800"/>
            <a:ext cx="8382000" cy="3143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1524000" y="0"/>
            <a:ext cx="7315200" cy="6858000"/>
          </a:xfrm>
        </p:spPr>
        <p:txBody>
          <a:bodyPr>
            <a:noAutofit/>
          </a:bodyPr>
          <a:lstStyle/>
          <a:p>
            <a:r>
              <a:rPr lang="en-US" sz="1600" b="1" dirty="0" smtClean="0">
                <a:latin typeface="Calibri" pitchFamily="34" charset="0"/>
              </a:rPr>
              <a:t>Electric Properties:</a:t>
            </a:r>
          </a:p>
          <a:p>
            <a:r>
              <a:rPr lang="en-US" sz="1600" dirty="0" smtClean="0">
                <a:latin typeface="Calibri" pitchFamily="34" charset="0"/>
              </a:rPr>
              <a:t>- dielectric strength</a:t>
            </a:r>
          </a:p>
          <a:p>
            <a:r>
              <a:rPr lang="en-US" sz="1600" dirty="0" smtClean="0">
                <a:latin typeface="Calibri" pitchFamily="34" charset="0"/>
              </a:rPr>
              <a:t>- insulation resistance</a:t>
            </a:r>
          </a:p>
          <a:p>
            <a:r>
              <a:rPr lang="en-US" sz="1600" dirty="0" smtClean="0">
                <a:latin typeface="Calibri" pitchFamily="34" charset="0"/>
              </a:rPr>
              <a:t>- insulation power factors</a:t>
            </a:r>
          </a:p>
          <a:p>
            <a:r>
              <a:rPr lang="en-US" sz="1600" dirty="0" smtClean="0">
                <a:latin typeface="Calibri" pitchFamily="34" charset="0"/>
              </a:rPr>
              <a:t>- charging current</a:t>
            </a:r>
          </a:p>
          <a:p>
            <a:r>
              <a:rPr lang="en-US" sz="1600" dirty="0" smtClean="0">
                <a:latin typeface="Calibri" pitchFamily="34" charset="0"/>
              </a:rPr>
              <a:t>- arc resistance</a:t>
            </a:r>
          </a:p>
          <a:p>
            <a:pPr>
              <a:buFontTx/>
              <a:buChar char="-"/>
            </a:pPr>
            <a:r>
              <a:rPr lang="en-US" sz="1600" dirty="0" smtClean="0">
                <a:latin typeface="Calibri" pitchFamily="34" charset="0"/>
              </a:rPr>
              <a:t>tracking susceptibility</a:t>
            </a:r>
          </a:p>
          <a:p>
            <a:r>
              <a:rPr lang="en-US" sz="1600" b="1" dirty="0" smtClean="0">
                <a:latin typeface="Calibri" pitchFamily="34" charset="0"/>
              </a:rPr>
              <a:t>Mechanical Properties:</a:t>
            </a:r>
          </a:p>
          <a:p>
            <a:r>
              <a:rPr lang="en-US" sz="1600" dirty="0" smtClean="0">
                <a:latin typeface="Calibri" pitchFamily="34" charset="0"/>
              </a:rPr>
              <a:t>- toughness and flexibility</a:t>
            </a:r>
          </a:p>
          <a:p>
            <a:r>
              <a:rPr lang="en-US" sz="1600" dirty="0" smtClean="0">
                <a:latin typeface="Calibri" pitchFamily="34" charset="0"/>
              </a:rPr>
              <a:t>- tensile, elongation and crushing strengths</a:t>
            </a:r>
          </a:p>
          <a:p>
            <a:r>
              <a:rPr lang="en-US" sz="1600" dirty="0" smtClean="0">
                <a:latin typeface="Calibri" pitchFamily="34" charset="0"/>
              </a:rPr>
              <a:t>- resistance to abrasion or moisture</a:t>
            </a:r>
          </a:p>
          <a:p>
            <a:pPr>
              <a:buFontTx/>
              <a:buChar char="-"/>
            </a:pPr>
            <a:r>
              <a:rPr lang="en-US" sz="1600" dirty="0" smtClean="0">
                <a:latin typeface="Calibri" pitchFamily="34" charset="0"/>
              </a:rPr>
              <a:t>Brittleness</a:t>
            </a:r>
          </a:p>
          <a:p>
            <a:r>
              <a:rPr lang="en-US" sz="1600" b="1" dirty="0" smtClean="0">
                <a:latin typeface="Calibri" pitchFamily="34" charset="0"/>
              </a:rPr>
              <a:t>Chemical Properties:</a:t>
            </a:r>
          </a:p>
          <a:p>
            <a:r>
              <a:rPr lang="en-US" sz="1600" dirty="0" smtClean="0">
                <a:latin typeface="Calibri" pitchFamily="34" charset="0"/>
              </a:rPr>
              <a:t>- moisture absorption</a:t>
            </a:r>
          </a:p>
          <a:p>
            <a:r>
              <a:rPr lang="en-US" sz="1600" dirty="0" smtClean="0">
                <a:latin typeface="Calibri" pitchFamily="34" charset="0"/>
              </a:rPr>
              <a:t>- resistance to oil, gas, acids and alkalis</a:t>
            </a:r>
          </a:p>
          <a:p>
            <a:pPr>
              <a:buFontTx/>
              <a:buChar char="-"/>
            </a:pPr>
            <a:r>
              <a:rPr lang="en-US" sz="1600" dirty="0" smtClean="0">
                <a:latin typeface="Calibri" pitchFamily="34" charset="0"/>
              </a:rPr>
              <a:t>stability when exposed to sunlight, ozone, or flames</a:t>
            </a:r>
          </a:p>
          <a:p>
            <a:r>
              <a:rPr lang="en-US" sz="1600" b="1" dirty="0" smtClean="0">
                <a:latin typeface="Calibri" pitchFamily="34" charset="0"/>
              </a:rPr>
              <a:t>Thermal Properties:</a:t>
            </a:r>
          </a:p>
          <a:p>
            <a:r>
              <a:rPr lang="en-US" sz="1600" dirty="0" smtClean="0">
                <a:latin typeface="Calibri" pitchFamily="34" charset="0"/>
              </a:rPr>
              <a:t>- expansion and contraction</a:t>
            </a:r>
          </a:p>
          <a:p>
            <a:r>
              <a:rPr lang="en-US" sz="1600" dirty="0" smtClean="0">
                <a:latin typeface="Calibri" pitchFamily="34" charset="0"/>
              </a:rPr>
              <a:t>- softening and flow temperature</a:t>
            </a:r>
          </a:p>
          <a:p>
            <a:r>
              <a:rPr lang="en-US" sz="1600" dirty="0" smtClean="0">
                <a:latin typeface="Calibri" pitchFamily="34" charset="0"/>
              </a:rPr>
              <a:t>- compatibility with operating, ambient, or emergency overload and short circuit conditions</a:t>
            </a:r>
            <a:endParaRPr lang="en-US" sz="1600" dirty="0">
              <a:latin typeface="Calibri" pitchFamily="34" charset="0"/>
            </a:endParaRPr>
          </a:p>
        </p:txBody>
      </p:sp>
      <p:sp>
        <p:nvSpPr>
          <p:cNvPr id="2" name="Title 1"/>
          <p:cNvSpPr>
            <a:spLocks noGrp="1"/>
          </p:cNvSpPr>
          <p:nvPr>
            <p:ph type="title"/>
          </p:nvPr>
        </p:nvSpPr>
        <p:spPr>
          <a:xfrm>
            <a:off x="0" y="228600"/>
            <a:ext cx="1447800" cy="4343399"/>
          </a:xfrm>
        </p:spPr>
        <p:txBody>
          <a:bodyPr>
            <a:normAutofit/>
          </a:bodyPr>
          <a:lstStyle/>
          <a:p>
            <a:pPr algn="ctr"/>
            <a:r>
              <a:rPr lang="en-US" dirty="0" smtClean="0"/>
              <a:t>PROPERTIES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134</TotalTime>
  <Words>446</Words>
  <Application>Microsoft Office PowerPoint</Application>
  <PresentationFormat>On-screen Show (4:3)</PresentationFormat>
  <Paragraphs>63</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Median</vt:lpstr>
      <vt:lpstr>CABLES  Prepared By:   pranav chaudhari parul institute of engineering, waghodiya</vt:lpstr>
      <vt:lpstr>Slide 2</vt:lpstr>
      <vt:lpstr>MAIN CABLE COMPONENTS</vt:lpstr>
      <vt:lpstr>TYPES OF CABLES</vt:lpstr>
      <vt:lpstr>TYPES OF CABLES</vt:lpstr>
      <vt:lpstr>TYPES OF CABLES</vt:lpstr>
      <vt:lpstr>TYPES OF CABLES</vt:lpstr>
      <vt:lpstr>COLOR CODE</vt:lpstr>
      <vt:lpstr>PROPERTIES</vt:lpstr>
      <vt:lpstr>CONDUCTOR MATERIALS</vt:lpstr>
      <vt:lpstr>References</vt:lpstr>
      <vt:lpstr>                  THE END</vt:lpstr>
    </vt:vector>
  </TitlesOfParts>
  <Company>vgec-chandkheda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CABLES</dc:title>
  <dc:creator>eed</dc:creator>
  <cp:lastModifiedBy>Staff</cp:lastModifiedBy>
  <cp:revision>62</cp:revision>
  <dcterms:created xsi:type="dcterms:W3CDTF">2013-07-05T08:24:05Z</dcterms:created>
  <dcterms:modified xsi:type="dcterms:W3CDTF">2013-07-10T07:52:29Z</dcterms:modified>
</cp:coreProperties>
</file>